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64" r:id="rId1"/>
  </p:sldMasterIdLst>
  <p:sldIdLst>
    <p:sldId id="256" r:id="rId2"/>
    <p:sldId id="257" r:id="rId3"/>
    <p:sldId id="263" r:id="rId4"/>
    <p:sldId id="258" r:id="rId5"/>
    <p:sldId id="259" r:id="rId6"/>
    <p:sldId id="261" r:id="rId7"/>
    <p:sldId id="262" r:id="rId8"/>
    <p:sldId id="264" r:id="rId9"/>
    <p:sldId id="267" r:id="rId10"/>
    <p:sldId id="265" r:id="rId11"/>
    <p:sldId id="266" r:id="rId12"/>
    <p:sldId id="268" r:id="rId13"/>
    <p:sldId id="271" r:id="rId14"/>
    <p:sldId id="272" r:id="rId15"/>
    <p:sldId id="279" r:id="rId16"/>
    <p:sldId id="270" r:id="rId17"/>
    <p:sldId id="273" r:id="rId18"/>
    <p:sldId id="275" r:id="rId19"/>
    <p:sldId id="274" r:id="rId20"/>
    <p:sldId id="276" r:id="rId21"/>
    <p:sldId id="277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61"/>
    <p:restoredTop sz="96327"/>
  </p:normalViewPr>
  <p:slideViewPr>
    <p:cSldViewPr snapToGrid="0" snapToObjects="1">
      <p:cViewPr varScale="1">
        <p:scale>
          <a:sx n="116" d="100"/>
          <a:sy n="116" d="100"/>
        </p:scale>
        <p:origin x="208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AB3A824-1A51-4B26-AD58-A6D8E14F6C04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350956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4214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657324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775379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E5059C3-6A89-4494-99FF-5A4D6FFD50EB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75249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74313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28851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86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952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7309792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8926714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4/13/22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24150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1A20CA-69CE-1146-B7D3-F4F3821C3EA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" altLang="zh-CN" sz="7200" dirty="0"/>
              <a:t>Graph neural network-based fault diagnosis: a</a:t>
            </a:r>
            <a:br>
              <a:rPr lang="en" altLang="zh-CN" sz="7200" dirty="0"/>
            </a:br>
            <a:r>
              <a:rPr lang="en" altLang="zh-CN" sz="7200" dirty="0"/>
              <a:t>review</a:t>
            </a:r>
            <a:endParaRPr kumimoji="1" lang="zh-CN" altLang="en-US" sz="72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D056A5D-6BA7-EA41-BBBD-41E248AB58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" altLang="zh-CN" dirty="0"/>
              <a:t>Chen</a:t>
            </a:r>
            <a:r>
              <a:rPr lang="zh-CN" altLang="en-US" dirty="0"/>
              <a:t> </a:t>
            </a:r>
            <a:r>
              <a:rPr lang="en-US" altLang="zh-CN" dirty="0" err="1"/>
              <a:t>et.al</a:t>
            </a:r>
            <a:r>
              <a:rPr lang="en-US" altLang="zh-CN" dirty="0"/>
              <a:t> (</a:t>
            </a:r>
            <a:r>
              <a:rPr lang="en-US" altLang="zh-CN" dirty="0" err="1"/>
              <a:t>arxiv</a:t>
            </a:r>
            <a:r>
              <a:rPr lang="en-US" altLang="zh-CN" dirty="0"/>
              <a:t> 2021)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6013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8837CE-A75E-6B45-A7DC-746462EF6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GNN-GAT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8AE3686-05EF-304A-8D89-3378DEB659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58483" y="1867408"/>
            <a:ext cx="3657600" cy="1028700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8A65B9D7-355B-A541-8413-272CB7C0C0F2}"/>
              </a:ext>
            </a:extLst>
          </p:cNvPr>
          <p:cNvSpPr txBox="1">
            <a:spLocks/>
          </p:cNvSpPr>
          <p:nvPr/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dirty="0"/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031A2FBF-B85E-8E45-8BAD-B66F584C0078}"/>
              </a:ext>
            </a:extLst>
          </p:cNvPr>
          <p:cNvSpPr txBox="1">
            <a:spLocks/>
          </p:cNvSpPr>
          <p:nvPr/>
        </p:nvSpPr>
        <p:spPr>
          <a:xfrm>
            <a:off x="1222248" y="22738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h</a:t>
            </a:r>
            <a:r>
              <a:rPr kumimoji="1" lang="en-US" altLang="zh-CN" baseline="30000" dirty="0"/>
              <a:t>0</a:t>
            </a:r>
            <a:r>
              <a:rPr kumimoji="1" lang="en-US" altLang="zh-CN" dirty="0"/>
              <a:t> = X</a:t>
            </a:r>
            <a:endParaRPr kumimoji="1" lang="en-US" altLang="zh-CN" baseline="30000" dirty="0"/>
          </a:p>
          <a:p>
            <a:r>
              <a:rPr kumimoji="1" lang="zh-CN" altLang="en-US" dirty="0"/>
              <a:t>输入值</a:t>
            </a:r>
            <a:endParaRPr kumimoji="1" lang="en-US" altLang="zh-CN" dirty="0"/>
          </a:p>
          <a:p>
            <a:r>
              <a:rPr kumimoji="1" lang="zh-CN" altLang="en-US" dirty="0"/>
              <a:t>线性变换矩阵</a:t>
            </a:r>
            <a:endParaRPr kumimoji="1" lang="en-US" altLang="zh-CN" dirty="0"/>
          </a:p>
          <a:p>
            <a:r>
              <a:rPr kumimoji="1" lang="zh-CN" altLang="en-US" dirty="0"/>
              <a:t> </a:t>
            </a:r>
            <a:endParaRPr kumimoji="1" lang="en-US" altLang="zh-CN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6E4AB87F-5DED-994A-8295-14E5D174F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717" y="2638630"/>
            <a:ext cx="3327400" cy="406400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EF96124-CFF8-6A47-A1EF-6F0204E3AC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8578" y="3048508"/>
            <a:ext cx="2921000" cy="508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4FB3B3E8-7365-8E47-B958-6DF31581CE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5487" y="3045030"/>
            <a:ext cx="1447800" cy="55880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FBAC975-8A43-1B4F-98CF-79DFD3BA32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43821" y="3616276"/>
            <a:ext cx="61214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7130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8837CE-A75E-6B45-A7DC-746462EF6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GNN-GAT</a:t>
            </a:r>
            <a:endParaRPr kumimoji="1"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AF614C8D-7D19-2742-B95B-16DF7BF74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167BA7E0-3A2C-3548-8C32-99B5E3BB7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1934101"/>
            <a:ext cx="7988300" cy="37084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25AC533-01B8-4E44-9D6E-0C9384C654EB}"/>
              </a:ext>
            </a:extLst>
          </p:cNvPr>
          <p:cNvSpPr txBox="1"/>
          <p:nvPr/>
        </p:nvSpPr>
        <p:spPr>
          <a:xfrm>
            <a:off x="5017689" y="5642501"/>
            <a:ext cx="1409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GAT</a:t>
            </a:r>
            <a:r>
              <a:rPr kumimoji="1" lang="zh-CN" altLang="en-US" dirty="0"/>
              <a:t> 示意图</a:t>
            </a:r>
          </a:p>
        </p:txBody>
      </p:sp>
    </p:spTree>
    <p:extLst>
      <p:ext uri="{BB962C8B-B14F-4D97-AF65-F5344CB8AC3E}">
        <p14:creationId xmlns:p14="http://schemas.microsoft.com/office/powerpoint/2010/main" val="2410489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7C59-2EE9-A649-8B60-0EF19CCF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68966"/>
            <a:ext cx="9601200" cy="636104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-US" altLang="zh-CN" dirty="0"/>
              <a:t>Convolution</a:t>
            </a:r>
            <a:endParaRPr kumimoji="1"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640E0C45-420B-F841-8E7D-72548C320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278" y="805070"/>
            <a:ext cx="10952922" cy="5883964"/>
          </a:xfrm>
        </p:spPr>
        <p:txBody>
          <a:bodyPr/>
          <a:lstStyle/>
          <a:p>
            <a:r>
              <a:rPr lang="en-US" altLang="zh-CN" dirty="0"/>
              <a:t>Definition: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CEDE5AA-9271-F644-99B5-625107A69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4529" y="1023210"/>
            <a:ext cx="4724400" cy="14986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3DB72D0-6754-D84E-BFFF-4C5A1608D3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369" y="2739950"/>
            <a:ext cx="6162721" cy="201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07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7C59-2EE9-A649-8B60-0EF19CCF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0" y="168966"/>
            <a:ext cx="9601200" cy="636104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" altLang="zh-CN" dirty="0"/>
              <a:t>Fourier Transform</a:t>
            </a:r>
            <a:endParaRPr kumimoji="1" lang="zh-CN" altLang="en-US" dirty="0"/>
          </a:p>
        </p:txBody>
      </p:sp>
      <p:pic>
        <p:nvPicPr>
          <p:cNvPr id="3" name="内容占位符 2">
            <a:extLst>
              <a:ext uri="{FF2B5EF4-FFF2-40B4-BE49-F238E27FC236}">
                <a16:creationId xmlns:a16="http://schemas.microsoft.com/office/drawing/2014/main" id="{4D2B1AD3-5FB9-4942-A7D9-D6B98698D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47119" y="1264055"/>
            <a:ext cx="6946900" cy="14986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C7C0C20-12DA-3745-9356-B00E7D87B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7119" y="3221640"/>
            <a:ext cx="5842000" cy="19812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68E4D0C-A940-4544-89D7-E9F00FD2A389}"/>
              </a:ext>
            </a:extLst>
          </p:cNvPr>
          <p:cNvSpPr txBox="1"/>
          <p:nvPr/>
        </p:nvSpPr>
        <p:spPr>
          <a:xfrm>
            <a:off x="1189822" y="1927952"/>
            <a:ext cx="228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Normalized Laplacian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A34E362-0991-1F40-A325-D0910A894505}"/>
              </a:ext>
            </a:extLst>
          </p:cNvPr>
          <p:cNvSpPr txBox="1"/>
          <p:nvPr/>
        </p:nvSpPr>
        <p:spPr>
          <a:xfrm>
            <a:off x="1288973" y="4021157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Lap</a:t>
            </a:r>
            <a:r>
              <a:rPr kumimoji="1" lang="zh-CN" altLang="en-US" dirty="0"/>
              <a:t> </a:t>
            </a:r>
            <a:r>
              <a:rPr kumimoji="1" lang="en-US" altLang="zh-CN" dirty="0"/>
              <a:t>Eigen</a:t>
            </a:r>
          </a:p>
        </p:txBody>
      </p:sp>
    </p:spTree>
    <p:extLst>
      <p:ext uri="{BB962C8B-B14F-4D97-AF65-F5344CB8AC3E}">
        <p14:creationId xmlns:p14="http://schemas.microsoft.com/office/powerpoint/2010/main" val="11514872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7C59-2EE9-A649-8B60-0EF19CCF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0" y="168966"/>
            <a:ext cx="9601200" cy="636104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" altLang="zh-CN" dirty="0"/>
              <a:t>Fourier Transform</a:t>
            </a:r>
            <a:endParaRPr kumimoji="1"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640E0C45-420B-F841-8E7D-72548C320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278" y="805070"/>
            <a:ext cx="10952922" cy="5883964"/>
          </a:xfrm>
        </p:spPr>
        <p:txBody>
          <a:bodyPr/>
          <a:lstStyle/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8A1D275-4C21-664D-B760-747E0E78E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388" y="805070"/>
            <a:ext cx="11685224" cy="4763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517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7C59-2EE9-A649-8B60-0EF19CCF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0" y="168966"/>
            <a:ext cx="9601200" cy="636104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-US" altLang="zh-CN" dirty="0" err="1"/>
              <a:t>Fouirer</a:t>
            </a:r>
            <a:r>
              <a:rPr kumimoji="1" lang="en-US" altLang="zh-CN" dirty="0"/>
              <a:t> Transform</a:t>
            </a:r>
            <a:endParaRPr kumimoji="1"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640E0C45-420B-F841-8E7D-72548C320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278" y="805070"/>
            <a:ext cx="10952922" cy="5883964"/>
          </a:xfrm>
        </p:spPr>
        <p:txBody>
          <a:bodyPr/>
          <a:lstStyle/>
          <a:p>
            <a:r>
              <a:rPr lang="en-US" altLang="zh-CN" dirty="0"/>
              <a:t> 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4C8F9E9-F030-CC4A-8A79-F5825FA37F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567" y="805070"/>
            <a:ext cx="4772104" cy="90241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E0A8BDE-270F-0F4E-8DCB-797556845D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5393" y="805070"/>
            <a:ext cx="5651500" cy="51435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7CAD9732-4684-554F-BA7D-FAE33A4803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566" y="1972019"/>
            <a:ext cx="4777745" cy="426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790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7C59-2EE9-A649-8B60-0EF19CCF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0" y="168966"/>
            <a:ext cx="9601200" cy="636104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-US" altLang="zh-CN" dirty="0"/>
              <a:t>Vanilla Spectral GCN</a:t>
            </a:r>
            <a:endParaRPr kumimoji="1" lang="zh-CN" altLang="en-US" dirty="0"/>
          </a:p>
        </p:txBody>
      </p:sp>
      <p:pic>
        <p:nvPicPr>
          <p:cNvPr id="3" name="内容占位符 2">
            <a:extLst>
              <a:ext uri="{FF2B5EF4-FFF2-40B4-BE49-F238E27FC236}">
                <a16:creationId xmlns:a16="http://schemas.microsoft.com/office/drawing/2014/main" id="{A63E0DAE-41B3-D046-A3FB-13E4317796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3559" y="956098"/>
            <a:ext cx="7754587" cy="415072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9F6A8B3-ED07-774D-ABD9-436EAD1A40A7}"/>
              </a:ext>
            </a:extLst>
          </p:cNvPr>
          <p:cNvSpPr txBox="1"/>
          <p:nvPr/>
        </p:nvSpPr>
        <p:spPr>
          <a:xfrm>
            <a:off x="1368000" y="956098"/>
            <a:ext cx="1181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Definition: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672CA4C-1AF8-F142-9BF1-1E3CCC274928}"/>
              </a:ext>
            </a:extLst>
          </p:cNvPr>
          <p:cNvSpPr txBox="1"/>
          <p:nvPr/>
        </p:nvSpPr>
        <p:spPr>
          <a:xfrm>
            <a:off x="5668808" y="5282682"/>
            <a:ext cx="47543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Limitation: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No guarantee of spatial localization of filters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O(n) parameters to learn per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/>
              <a:t>O(n2) learning complexity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7A684A5-A710-FD48-BCC7-1BC07341408F}"/>
              </a:ext>
            </a:extLst>
          </p:cNvPr>
          <p:cNvSpPr txBox="1"/>
          <p:nvPr/>
        </p:nvSpPr>
        <p:spPr>
          <a:xfrm>
            <a:off x="1368000" y="5282682"/>
            <a:ext cx="30665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Contribution: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Spectral graph convolution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68836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7C59-2EE9-A649-8B60-0EF19CCF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0" y="168966"/>
            <a:ext cx="9601200" cy="636104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-US" altLang="zh-CN" dirty="0" err="1"/>
              <a:t>ChebNet</a:t>
            </a:r>
            <a:endParaRPr kumimoji="1" lang="zh-CN" altLang="en-US" dirty="0"/>
          </a:p>
        </p:txBody>
      </p:sp>
      <p:pic>
        <p:nvPicPr>
          <p:cNvPr id="3" name="内容占位符 2">
            <a:extLst>
              <a:ext uri="{FF2B5EF4-FFF2-40B4-BE49-F238E27FC236}">
                <a16:creationId xmlns:a16="http://schemas.microsoft.com/office/drawing/2014/main" id="{AA1E9F39-02B9-4849-843E-77CF1A7004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83039" y="1061425"/>
            <a:ext cx="2781300" cy="10668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BB2800D-D210-3C49-AB18-FBC6C5F326CA}"/>
              </a:ext>
            </a:extLst>
          </p:cNvPr>
          <p:cNvSpPr txBox="1"/>
          <p:nvPr/>
        </p:nvSpPr>
        <p:spPr>
          <a:xfrm>
            <a:off x="1476260" y="1410159"/>
            <a:ext cx="2453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Chebyshev</a:t>
            </a:r>
            <a:r>
              <a:rPr kumimoji="1" lang="zh-CN" altLang="en-US" dirty="0"/>
              <a:t> </a:t>
            </a:r>
            <a:r>
              <a:rPr kumimoji="1" lang="en-US" altLang="zh-CN" dirty="0"/>
              <a:t>Polynomials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A2263FE-2458-F34D-9235-9D8DA8633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8464" y="2422575"/>
            <a:ext cx="7160663" cy="2017489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49932F6-C4D6-0B48-8BB7-41B5A3B174A7}"/>
              </a:ext>
            </a:extLst>
          </p:cNvPr>
          <p:cNvSpPr txBox="1"/>
          <p:nvPr/>
        </p:nvSpPr>
        <p:spPr>
          <a:xfrm>
            <a:off x="1630496" y="3161841"/>
            <a:ext cx="1123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Definition</a:t>
            </a:r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EDD5167-A50C-6F4C-B081-9B509FDA4940}"/>
              </a:ext>
            </a:extLst>
          </p:cNvPr>
          <p:cNvSpPr txBox="1"/>
          <p:nvPr/>
        </p:nvSpPr>
        <p:spPr>
          <a:xfrm>
            <a:off x="1696598" y="5045725"/>
            <a:ext cx="474469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Contribution: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O(n) learning complexity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Filters are exactly localized in K-hop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Stable under coefficients perturbation</a:t>
            </a:r>
          </a:p>
          <a:p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B5569AC-67F9-764B-B06A-3B1041022700}"/>
              </a:ext>
            </a:extLst>
          </p:cNvPr>
          <p:cNvSpPr txBox="1"/>
          <p:nvPr/>
        </p:nvSpPr>
        <p:spPr>
          <a:xfrm>
            <a:off x="6738796" y="5045725"/>
            <a:ext cx="37566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Limitation: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" altLang="zh-CN" dirty="0"/>
              <a:t>O(1) parameters to learn per layer</a:t>
            </a:r>
            <a:endParaRPr kumimoji="1"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E2B91C8-01B7-334C-9A7C-8B1BEC9A55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61504" y="2457201"/>
            <a:ext cx="1498830" cy="1778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470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7C59-2EE9-A649-8B60-0EF19CCF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0" y="168966"/>
            <a:ext cx="9601200" cy="636104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-US" altLang="zh-CN" dirty="0"/>
              <a:t>GCN</a:t>
            </a:r>
            <a:br>
              <a:rPr kumimoji="1" lang="en-US" altLang="zh-CN" dirty="0"/>
            </a:br>
            <a:r>
              <a:rPr lang="en" altLang="zh-CN" sz="2700" dirty="0" err="1"/>
              <a:t>Kipf</a:t>
            </a:r>
            <a:r>
              <a:rPr lang="en" altLang="zh-CN" sz="2700" dirty="0"/>
              <a:t> </a:t>
            </a:r>
            <a:r>
              <a:rPr lang="en-US" altLang="zh-CN" sz="2700" dirty="0"/>
              <a:t>&amp;</a:t>
            </a:r>
            <a:r>
              <a:rPr lang="zh-CN" altLang="en-US" sz="2700" dirty="0"/>
              <a:t> </a:t>
            </a:r>
            <a:r>
              <a:rPr lang="en" altLang="zh-CN" sz="2700" dirty="0"/>
              <a:t>Welling</a:t>
            </a:r>
            <a:r>
              <a:rPr lang="zh-CN" altLang="en-US" sz="2700" dirty="0"/>
              <a:t> </a:t>
            </a:r>
            <a:r>
              <a:rPr lang="en-US" altLang="zh-CN" sz="2700" dirty="0"/>
              <a:t>(</a:t>
            </a:r>
            <a:r>
              <a:rPr lang="en" altLang="zh-CN" sz="2700" dirty="0"/>
              <a:t>ICLR 2017</a:t>
            </a:r>
            <a:r>
              <a:rPr lang="en-US" altLang="zh-CN" sz="2700" dirty="0"/>
              <a:t>)</a:t>
            </a:r>
            <a:r>
              <a:rPr lang="zh-CN" altLang="en-US" sz="2700" dirty="0"/>
              <a:t> </a:t>
            </a:r>
            <a:r>
              <a:rPr kumimoji="1" lang="zh-CN" altLang="en-US" sz="2700" dirty="0"/>
              <a:t> </a:t>
            </a:r>
            <a:endParaRPr kumimoji="1" lang="zh-CN" altLang="en-US" dirty="0"/>
          </a:p>
        </p:txBody>
      </p:sp>
      <p:pic>
        <p:nvPicPr>
          <p:cNvPr id="3" name="内容占位符 2">
            <a:extLst>
              <a:ext uri="{FF2B5EF4-FFF2-40B4-BE49-F238E27FC236}">
                <a16:creationId xmlns:a16="http://schemas.microsoft.com/office/drawing/2014/main" id="{AB768ADD-9957-FC48-B025-6809E53739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3449" y="1355361"/>
            <a:ext cx="4787900" cy="7874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E107EDF-3F8D-1E4B-BF69-D21564903E59}"/>
              </a:ext>
            </a:extLst>
          </p:cNvPr>
          <p:cNvSpPr txBox="1"/>
          <p:nvPr/>
        </p:nvSpPr>
        <p:spPr>
          <a:xfrm>
            <a:off x="1344058" y="1564395"/>
            <a:ext cx="11237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Definition</a:t>
            </a:r>
            <a:endParaRPr kumimoji="1"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8848FAD-4993-3342-B542-C828759CFA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3449" y="2161734"/>
            <a:ext cx="4032250" cy="236855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A92C570B-7993-7041-9322-1A197A6729A9}"/>
              </a:ext>
            </a:extLst>
          </p:cNvPr>
          <p:cNvSpPr txBox="1"/>
          <p:nvPr/>
        </p:nvSpPr>
        <p:spPr>
          <a:xfrm>
            <a:off x="1597446" y="4836405"/>
            <a:ext cx="202331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Contribution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O(Lnd^2) = O(n)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kumimoji="1"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DED7B3A-9450-6646-8BC6-0B99E77B79F1}"/>
              </a:ext>
            </a:extLst>
          </p:cNvPr>
          <p:cNvSpPr txBox="1"/>
          <p:nvPr/>
        </p:nvSpPr>
        <p:spPr>
          <a:xfrm>
            <a:off x="6252662" y="4836405"/>
            <a:ext cx="26071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Limitation: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Transductive</a:t>
            </a:r>
            <a:r>
              <a:rPr kumimoji="1" lang="en-US" altLang="zh-CN" dirty="0"/>
              <a:t> Learning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Same weight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35289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7C59-2EE9-A649-8B60-0EF19CCF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0" y="168966"/>
            <a:ext cx="9601200" cy="636104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-US" altLang="zh-CN" dirty="0" err="1"/>
              <a:t>GraphSage</a:t>
            </a:r>
            <a:endParaRPr kumimoji="1"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640E0C45-420B-F841-8E7D-72548C320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278" y="805070"/>
            <a:ext cx="10952922" cy="5883964"/>
          </a:xfrm>
        </p:spPr>
        <p:txBody>
          <a:bodyPr/>
          <a:lstStyle/>
          <a:p>
            <a:r>
              <a:rPr lang="en-US" altLang="zh-CN" dirty="0"/>
              <a:t>Definition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5FD391C-2282-2843-AECF-30D61549EE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022" y="805070"/>
            <a:ext cx="7962900" cy="7874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F2CD9A1-B06A-AB4E-BF22-E3139F7E2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465" y="1806110"/>
            <a:ext cx="7974457" cy="2655721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9C13E8E-739B-9245-95CF-DDEB268FFD76}"/>
              </a:ext>
            </a:extLst>
          </p:cNvPr>
          <p:cNvSpPr txBox="1"/>
          <p:nvPr/>
        </p:nvSpPr>
        <p:spPr>
          <a:xfrm>
            <a:off x="1368000" y="5097935"/>
            <a:ext cx="28300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Contribution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It reduce Memory usage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C40A57A-59D6-4C45-B7C0-A72C245FC4F6}"/>
              </a:ext>
            </a:extLst>
          </p:cNvPr>
          <p:cNvSpPr txBox="1"/>
          <p:nvPr/>
        </p:nvSpPr>
        <p:spPr>
          <a:xfrm>
            <a:off x="6524167" y="5097935"/>
            <a:ext cx="17830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Limitation: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zh-CN" dirty="0"/>
              <a:t>Same weight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0743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8EBB7A-E612-2340-8A21-D05E5F871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zh-CN" altLang="en" dirty="0"/>
              <a:t>介绍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CC451C-6CD9-1A48-B46C-EDEB254C4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615335" cy="4050792"/>
          </a:xfrm>
        </p:spPr>
        <p:txBody>
          <a:bodyPr>
            <a:normAutofit/>
          </a:bodyPr>
          <a:lstStyle/>
          <a:p>
            <a:r>
              <a:rPr lang="en" altLang="zh-CN" dirty="0"/>
              <a:t>Fault diagnosis (FD)</a:t>
            </a:r>
            <a:r>
              <a:rPr lang="zh-CN" altLang="en-US" dirty="0"/>
              <a:t> 故障诊断定义。基于数据，判断系统是否存在故障。</a:t>
            </a:r>
            <a:endParaRPr lang="en-US" altLang="zh-CN" dirty="0"/>
          </a:p>
          <a:p>
            <a:r>
              <a:rPr kumimoji="1" lang="en-US" altLang="zh-CN" dirty="0"/>
              <a:t>CNN</a:t>
            </a:r>
            <a:r>
              <a:rPr kumimoji="1" lang="zh-CN" altLang="en-US" dirty="0"/>
              <a:t>缺陷：不能学习非欧几里得图结构。欧几里得结构具有平移不变性的数据。以其中一个像素为节点，其邻居节点的数量相同。</a:t>
            </a:r>
            <a:endParaRPr kumimoji="1" lang="en-US" altLang="zh-CN" dirty="0"/>
          </a:p>
          <a:p>
            <a:r>
              <a:rPr lang="zh-CN" altLang="en-US" dirty="0"/>
              <a:t>本文使用的</a:t>
            </a:r>
            <a:r>
              <a:rPr lang="en-US" altLang="zh-CN" dirty="0"/>
              <a:t>GNN</a:t>
            </a:r>
            <a:r>
              <a:rPr lang="zh-CN" altLang="en-US" dirty="0"/>
              <a:t>方法：</a:t>
            </a:r>
            <a:endParaRPr lang="en-US" altLang="zh-CN" dirty="0"/>
          </a:p>
          <a:p>
            <a:pPr lvl="1"/>
            <a:r>
              <a:rPr lang="en" altLang="zh-CN" dirty="0"/>
              <a:t>GCN,</a:t>
            </a:r>
          </a:p>
          <a:p>
            <a:pPr lvl="1"/>
            <a:r>
              <a:rPr lang="en" altLang="zh-CN" dirty="0"/>
              <a:t>Graph</a:t>
            </a:r>
            <a:r>
              <a:rPr lang="zh-CN" altLang="en-US" dirty="0"/>
              <a:t> </a:t>
            </a:r>
            <a:r>
              <a:rPr lang="en" altLang="zh-CN" dirty="0"/>
              <a:t>attention network (GAT)</a:t>
            </a:r>
          </a:p>
          <a:p>
            <a:pPr lvl="1"/>
            <a:r>
              <a:rPr lang="en" altLang="zh-CN" dirty="0"/>
              <a:t>graph sample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" altLang="zh-CN" dirty="0"/>
              <a:t>aggregate (</a:t>
            </a:r>
            <a:r>
              <a:rPr lang="en" altLang="zh-CN" dirty="0" err="1"/>
              <a:t>GraphSage</a:t>
            </a:r>
            <a:r>
              <a:rPr lang="en" altLang="zh-CN" dirty="0"/>
              <a:t>)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59F8E34-7BAB-1349-84A5-044CB93D3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721" y="1798983"/>
            <a:ext cx="5893744" cy="384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1725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7C59-2EE9-A649-8B60-0EF19CCF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0" y="168966"/>
            <a:ext cx="9601200" cy="636104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-US" altLang="zh-CN" dirty="0"/>
              <a:t>STGCN</a:t>
            </a:r>
            <a:endParaRPr kumimoji="1" lang="zh-CN" altLang="en-US" dirty="0"/>
          </a:p>
        </p:txBody>
      </p:sp>
      <p:pic>
        <p:nvPicPr>
          <p:cNvPr id="3" name="内容占位符 2">
            <a:extLst>
              <a:ext uri="{FF2B5EF4-FFF2-40B4-BE49-F238E27FC236}">
                <a16:creationId xmlns:a16="http://schemas.microsoft.com/office/drawing/2014/main" id="{EE03051F-D0A1-2E44-9659-15921C6B01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6000" y="997792"/>
            <a:ext cx="5080000" cy="18415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C7FCC440-0A24-6A4F-BEE5-5953273F6B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0732" y="2944077"/>
            <a:ext cx="4050535" cy="2149263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E6EA666-9B6A-7C48-8218-47B5915135F6}"/>
              </a:ext>
            </a:extLst>
          </p:cNvPr>
          <p:cNvSpPr txBox="1"/>
          <p:nvPr/>
        </p:nvSpPr>
        <p:spPr>
          <a:xfrm>
            <a:off x="1355075" y="1255923"/>
            <a:ext cx="1544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ST-Conv Block</a:t>
            </a:r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333EE92-4E48-2A4F-AFDD-8ED852E99AE5}"/>
              </a:ext>
            </a:extLst>
          </p:cNvPr>
          <p:cNvSpPr txBox="1"/>
          <p:nvPr/>
        </p:nvSpPr>
        <p:spPr>
          <a:xfrm>
            <a:off x="1564395" y="5266063"/>
            <a:ext cx="342677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Contribution: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It can process time series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It capture time characteristics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1294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7C59-2EE9-A649-8B60-0EF19CCF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0" y="168966"/>
            <a:ext cx="9601200" cy="636104"/>
          </a:xfrm>
        </p:spPr>
        <p:txBody>
          <a:bodyPr>
            <a:normAutofit fontScale="90000"/>
          </a:bodyPr>
          <a:lstStyle/>
          <a:p>
            <a:pPr algn="ctr"/>
            <a:r>
              <a:rPr kumimoji="1" lang="en-US" altLang="zh-CN" dirty="0"/>
              <a:t>GAE</a:t>
            </a:r>
            <a:endParaRPr kumimoji="1" lang="zh-CN" altLang="en-US" dirty="0"/>
          </a:p>
        </p:txBody>
      </p:sp>
      <p:pic>
        <p:nvPicPr>
          <p:cNvPr id="3" name="内容占位符 2">
            <a:extLst>
              <a:ext uri="{FF2B5EF4-FFF2-40B4-BE49-F238E27FC236}">
                <a16:creationId xmlns:a16="http://schemas.microsoft.com/office/drawing/2014/main" id="{2915BD67-FE5F-BA42-B3E1-D5515D5FD9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99702" y="805070"/>
            <a:ext cx="64008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7394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17C59-2EE9-A649-8B60-0EF19CCFFF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8000" y="168966"/>
            <a:ext cx="9601200" cy="636104"/>
          </a:xfrm>
        </p:spPr>
        <p:txBody>
          <a:bodyPr>
            <a:normAutofit fontScale="90000"/>
          </a:bodyPr>
          <a:lstStyle/>
          <a:p>
            <a:pPr algn="ctr"/>
            <a:endParaRPr kumimoji="1" lang="zh-CN" alt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640E0C45-420B-F841-8E7D-72548C3205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278" y="805070"/>
            <a:ext cx="10952922" cy="5883964"/>
          </a:xfrm>
        </p:spPr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61324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A44F4A-0352-614C-849A-3A0DF4564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07D5F1-8B78-B644-B896-484DF47C3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31713EE-AFF7-D74E-9FDA-48CEB1AAC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9408" y="1879350"/>
            <a:ext cx="8213981" cy="4730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123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8EBB7A-E612-2340-8A21-D05E5F871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 数据驱动故障诊断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CC451C-6CD9-1A48-B46C-EDEB254C4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1C0E64A-07FF-0A40-8B77-696D2F9F1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2513" y="1689839"/>
            <a:ext cx="8902147" cy="491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53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8EBB7A-E612-2340-8A21-D05E5F871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 GNN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</a:t>
            </a:r>
            <a:r>
              <a:rPr kumimoji="1" lang="en-US" altLang="zh-CN" dirty="0"/>
              <a:t>GNN</a:t>
            </a:r>
            <a:r>
              <a:rPr kumimoji="1" lang="zh-CN" altLang="en-US" dirty="0"/>
              <a:t>定义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CC451C-6CD9-1A48-B46C-EDEB254C4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Graph</a:t>
            </a:r>
          </a:p>
          <a:p>
            <a:r>
              <a:rPr kumimoji="1" lang="en-US" altLang="zh-CN" dirty="0"/>
              <a:t>Laplacian</a:t>
            </a:r>
          </a:p>
          <a:p>
            <a:r>
              <a:rPr kumimoji="1" lang="en-US" altLang="zh-CN" dirty="0" err="1"/>
              <a:t>Sysmmetric</a:t>
            </a:r>
            <a:r>
              <a:rPr kumimoji="1" lang="en-US" altLang="zh-CN" dirty="0"/>
              <a:t> Normalized Laplacian </a:t>
            </a:r>
            <a:r>
              <a:rPr kumimoji="1" lang="zh-CN" altLang="en-US" dirty="0"/>
              <a:t>                                        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C184F75-8941-7E41-861B-1A6CC9D06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4010152"/>
            <a:ext cx="9370772" cy="25171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ABF0C9F-C425-8F42-BFAE-F6B20B342C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867" y="2093976"/>
            <a:ext cx="1981200" cy="50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A7FA201-97C8-5143-BE52-69A78BCF2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4602" y="2686050"/>
            <a:ext cx="1854200" cy="457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B642CBD-6336-4E48-9170-F5B5F1D050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04586" y="3067299"/>
            <a:ext cx="2425700" cy="63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514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8EBB7A-E612-2340-8A21-D05E5F871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 GNN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</a:t>
            </a:r>
            <a:r>
              <a:rPr kumimoji="1" lang="en-US" altLang="zh-CN" dirty="0"/>
              <a:t>GNN</a:t>
            </a:r>
            <a:r>
              <a:rPr kumimoji="1" lang="zh-CN" altLang="en-US" dirty="0"/>
              <a:t>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CC451C-6CD9-1A48-B46C-EDEB254C4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A</a:t>
            </a:r>
            <a:r>
              <a:rPr kumimoji="1" lang="zh-CN" altLang="en-US" dirty="0"/>
              <a:t> 邻接矩阵</a:t>
            </a:r>
            <a:endParaRPr kumimoji="1" lang="en-US" altLang="zh-CN" dirty="0"/>
          </a:p>
          <a:p>
            <a:r>
              <a:rPr kumimoji="1" lang="en-US" altLang="zh-CN" dirty="0"/>
              <a:t>X</a:t>
            </a:r>
            <a:r>
              <a:rPr kumimoji="1" lang="zh-CN" altLang="en-US" dirty="0"/>
              <a:t> 特征矩阵</a:t>
            </a:r>
            <a:endParaRPr kumimoji="1" lang="en-US" altLang="zh-CN" dirty="0"/>
          </a:p>
          <a:p>
            <a:r>
              <a:rPr kumimoji="1" lang="en-US" altLang="zh-CN" dirty="0"/>
              <a:t>gnn1,gnn2,…</a:t>
            </a:r>
            <a:r>
              <a:rPr kumimoji="1" lang="en-US" altLang="zh-CN" dirty="0" err="1"/>
              <a:t>gnnl</a:t>
            </a:r>
            <a:r>
              <a:rPr kumimoji="1" lang="en-US" altLang="zh-CN" dirty="0"/>
              <a:t> </a:t>
            </a:r>
            <a:r>
              <a:rPr kumimoji="1" lang="zh-CN" altLang="en-US" dirty="0"/>
              <a:t>表示一次</a:t>
            </a:r>
            <a:r>
              <a:rPr kumimoji="1" lang="en-US" altLang="zh-CN" dirty="0" err="1"/>
              <a:t>gnn</a:t>
            </a:r>
            <a:r>
              <a:rPr kumimoji="1" lang="zh-CN" altLang="en-US" dirty="0"/>
              <a:t>运算</a:t>
            </a:r>
            <a:endParaRPr kumimoji="1" lang="en-US" altLang="zh-CN" dirty="0"/>
          </a:p>
          <a:p>
            <a:r>
              <a:rPr kumimoji="1" lang="en-US" altLang="zh-CN" dirty="0"/>
              <a:t>Z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gnn</a:t>
            </a:r>
            <a:r>
              <a:rPr kumimoji="1" lang="zh-CN" altLang="en-US" dirty="0"/>
              <a:t>输出</a:t>
            </a:r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4294FB0-61CD-8843-BA28-5B6CDADE7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752" y="2093976"/>
            <a:ext cx="68961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473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DE797B-AE8E-E544-AF1F-A8FAE925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GNN</a:t>
            </a:r>
            <a:r>
              <a:rPr kumimoji="1" lang="zh-CN" altLang="en-US" dirty="0"/>
              <a:t> </a:t>
            </a:r>
            <a:r>
              <a:rPr kumimoji="1" lang="en-US" altLang="zh-CN" dirty="0"/>
              <a:t>-</a:t>
            </a:r>
            <a:r>
              <a:rPr kumimoji="1" lang="zh-CN" altLang="en-US" dirty="0"/>
              <a:t> </a:t>
            </a:r>
            <a:r>
              <a:rPr kumimoji="1" lang="en-US" altLang="zh-CN" dirty="0"/>
              <a:t>GCN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628AA8-8DD1-7546-AC50-A05CF8A7A7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GCN</a:t>
            </a:r>
            <a:r>
              <a:rPr kumimoji="1" lang="zh-CN" altLang="en-US" dirty="0"/>
              <a:t> 公式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X</a:t>
            </a:r>
            <a:r>
              <a:rPr kumimoji="1" lang="zh-CN" altLang="en-US" dirty="0"/>
              <a:t> 图特征矩阵</a:t>
            </a:r>
            <a:endParaRPr kumimoji="1" lang="en-US" altLang="zh-CN" dirty="0"/>
          </a:p>
          <a:p>
            <a:r>
              <a:rPr kumimoji="1" lang="el-GR" altLang="zh-CN" dirty="0"/>
              <a:t>Θ</a:t>
            </a:r>
            <a:r>
              <a:rPr kumimoji="1" lang="zh-CN" altLang="en-US" dirty="0"/>
              <a:t> 可学参数矩阵</a:t>
            </a:r>
            <a:endParaRPr kumimoji="1" lang="en-US" altLang="zh-CN" dirty="0"/>
          </a:p>
          <a:p>
            <a:r>
              <a:rPr kumimoji="1" lang="zh-CN" altLang="en-US" dirty="0"/>
              <a:t>增加自身特征的邻居矩阵和度矩阵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 </a:t>
            </a:r>
            <a:r>
              <a:rPr kumimoji="1" lang="en-US" altLang="zh-CN" dirty="0"/>
              <a:t>	</a:t>
            </a:r>
            <a:r>
              <a:rPr kumimoji="1" lang="zh-CN" altLang="en-US" dirty="0"/>
              <a:t>        行归一化，</a:t>
            </a:r>
            <a:r>
              <a:rPr kumimoji="1" lang="en-US" altLang="zh-CN" dirty="0"/>
              <a:t>	</a:t>
            </a:r>
            <a:r>
              <a:rPr kumimoji="1" lang="zh-CN" altLang="en-US" dirty="0"/>
              <a:t>    </a:t>
            </a:r>
            <a:r>
              <a:rPr kumimoji="1" lang="en-US" altLang="zh-CN" dirty="0"/>
              <a:t>	</a:t>
            </a:r>
            <a:r>
              <a:rPr kumimoji="1" lang="zh-CN" altLang="en-US" dirty="0"/>
              <a:t> 列归一化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4F91622-611E-6344-8E9F-856DF2C545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113" y="2093976"/>
            <a:ext cx="3962400" cy="6604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E45A2FF-E6F4-4F45-80BB-45FB486D50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500" y="3695126"/>
            <a:ext cx="1397000" cy="9652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93637B2-A532-8D42-B736-6A5CE892D1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2807" y="4660326"/>
            <a:ext cx="876300" cy="5969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F2844BA8-95C0-874E-AFDB-87F2C968D5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53013" y="4660326"/>
            <a:ext cx="787400" cy="533400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102753E8-1B96-2646-A8B7-9E5795BF7A28}"/>
              </a:ext>
            </a:extLst>
          </p:cNvPr>
          <p:cNvGrpSpPr/>
          <p:nvPr/>
        </p:nvGrpSpPr>
        <p:grpSpPr>
          <a:xfrm>
            <a:off x="6961124" y="3287621"/>
            <a:ext cx="4000500" cy="2858532"/>
            <a:chOff x="6961124" y="3287621"/>
            <a:chExt cx="4000500" cy="2858532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003B0483-FA3F-3247-BBE0-0E85DEACEA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61124" y="3287621"/>
              <a:ext cx="4000500" cy="24892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01B8656-9BF8-BE41-9F88-E987D6DE5D54}"/>
                </a:ext>
              </a:extLst>
            </p:cNvPr>
            <p:cNvSpPr txBox="1"/>
            <p:nvPr/>
          </p:nvSpPr>
          <p:spPr>
            <a:xfrm>
              <a:off x="8029067" y="5776821"/>
              <a:ext cx="18646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dirty="0"/>
                <a:t>GCN</a:t>
              </a:r>
              <a:r>
                <a:rPr kumimoji="1" lang="zh-CN" altLang="en-US" dirty="0"/>
                <a:t>归一化图示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47925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C596DD-32C7-6548-B6EA-9B2C2DEFA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GNN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</a:t>
            </a:r>
            <a:r>
              <a:rPr kumimoji="1" lang="en-US" altLang="zh-CN" dirty="0"/>
              <a:t>GCN</a:t>
            </a:r>
            <a:r>
              <a:rPr kumimoji="1" lang="zh-CN" altLang="en-US" dirty="0"/>
              <a:t>损失函数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BBB7A64-9DF6-C146-83D3-54462BDBCD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0619" y="2093976"/>
            <a:ext cx="4064000" cy="1219200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45BFB1DB-481B-5E48-8A3B-848F07CF3715}"/>
              </a:ext>
            </a:extLst>
          </p:cNvPr>
          <p:cNvSpPr txBox="1">
            <a:spLocks/>
          </p:cNvSpPr>
          <p:nvPr/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 err="1"/>
              <a:t>Ntr</a:t>
            </a:r>
            <a:r>
              <a:rPr kumimoji="1" lang="zh-CN" altLang="en-US" dirty="0"/>
              <a:t>  样本数量</a:t>
            </a:r>
            <a:endParaRPr kumimoji="1" lang="en-US" altLang="zh-CN" dirty="0"/>
          </a:p>
          <a:p>
            <a:r>
              <a:rPr kumimoji="1" lang="en-US" altLang="zh-CN" dirty="0"/>
              <a:t>M</a:t>
            </a:r>
            <a:r>
              <a:rPr kumimoji="1" lang="zh-CN" altLang="en-US" dirty="0"/>
              <a:t> 分类个数</a:t>
            </a:r>
            <a:endParaRPr kumimoji="1" lang="en-US" altLang="zh-CN" dirty="0"/>
          </a:p>
          <a:p>
            <a:r>
              <a:rPr kumimoji="1" lang="en-US" altLang="zh-CN" dirty="0"/>
              <a:t>Y</a:t>
            </a:r>
            <a:r>
              <a:rPr kumimoji="1" lang="zh-CN" altLang="en-US" dirty="0"/>
              <a:t> 标签矩阵 </a:t>
            </a:r>
          </a:p>
        </p:txBody>
      </p:sp>
    </p:spTree>
    <p:extLst>
      <p:ext uri="{BB962C8B-B14F-4D97-AF65-F5344CB8AC3E}">
        <p14:creationId xmlns:p14="http://schemas.microsoft.com/office/powerpoint/2010/main" val="33597119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C596DD-32C7-6548-B6EA-9B2C2DEFA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GNN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</a:t>
            </a:r>
            <a:r>
              <a:rPr kumimoji="1" lang="zh-CN" altLang="en-US" dirty="0"/>
              <a:t> </a:t>
            </a:r>
            <a:r>
              <a:rPr kumimoji="1" lang="en-US" altLang="zh-CN" dirty="0"/>
              <a:t>GCN</a:t>
            </a:r>
            <a:r>
              <a:rPr kumimoji="1" lang="zh-CN" altLang="en-US" dirty="0"/>
              <a:t> 缺陷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C037EB3-821A-0243-A1F9-6A376468B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zh-CN" altLang="en-US" dirty="0"/>
              <a:t>深 </a:t>
            </a:r>
            <a:r>
              <a:rPr lang="en-US" altLang="zh-CN" dirty="0"/>
              <a:t>GCN</a:t>
            </a:r>
            <a:r>
              <a:rPr lang="zh-CN" altLang="en-US" dirty="0"/>
              <a:t> 变为前馈网络</a:t>
            </a:r>
            <a:endParaRPr lang="en-US" altLang="zh-CN" dirty="0"/>
          </a:p>
          <a:p>
            <a:r>
              <a:rPr lang="en-US" altLang="zh-CN" dirty="0"/>
              <a:t>GCN</a:t>
            </a:r>
            <a:r>
              <a:rPr lang="zh-CN" altLang="en-US" dirty="0"/>
              <a:t>属于传导性学习。使用新数据需要重新训练整个网络。</a:t>
            </a:r>
            <a:endParaRPr lang="en-US" altLang="zh-CN" dirty="0"/>
          </a:p>
          <a:p>
            <a:pPr lvl="1"/>
            <a:r>
              <a:rPr lang="en" altLang="zh-CN" b="1" dirty="0" err="1"/>
              <a:t>Transductive</a:t>
            </a:r>
            <a:r>
              <a:rPr lang="en" altLang="zh-CN" b="1" dirty="0"/>
              <a:t> learning</a:t>
            </a:r>
            <a:r>
              <a:rPr lang="zh-CN" altLang="en" b="1" dirty="0"/>
              <a:t>（</a:t>
            </a:r>
            <a:r>
              <a:rPr lang="zh-CN" altLang="en-US" b="1" dirty="0"/>
              <a:t>传导性学习） </a:t>
            </a:r>
            <a:endParaRPr lang="en-US" altLang="zh-CN" b="1" dirty="0"/>
          </a:p>
          <a:p>
            <a:pPr lvl="1"/>
            <a:r>
              <a:rPr lang="en" altLang="zh-CN" b="1" dirty="0"/>
              <a:t>Inductive learning</a:t>
            </a:r>
            <a:r>
              <a:rPr lang="zh-CN" altLang="en" b="1" dirty="0"/>
              <a:t>（</a:t>
            </a:r>
            <a:r>
              <a:rPr lang="zh-CN" altLang="en-US" b="1" dirty="0"/>
              <a:t>归纳性学习）</a:t>
            </a:r>
            <a:endParaRPr lang="en-US" altLang="zh-CN" dirty="0"/>
          </a:p>
          <a:p>
            <a:r>
              <a:rPr lang="en-US" altLang="zh-CN" dirty="0"/>
              <a:t>GCN</a:t>
            </a:r>
            <a:r>
              <a:rPr lang="zh-CN" altLang="en-US" dirty="0"/>
              <a:t>不考虑节点权重</a:t>
            </a:r>
            <a:endParaRPr lang="en-US" altLang="zh-CN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45BFB1DB-481B-5E48-8A3B-848F07CF3715}"/>
              </a:ext>
            </a:extLst>
          </p:cNvPr>
          <p:cNvSpPr txBox="1">
            <a:spLocks/>
          </p:cNvSpPr>
          <p:nvPr/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dirty="0"/>
              <a:t>浅 </a:t>
            </a:r>
            <a:r>
              <a:rPr kumimoji="1" lang="en-US" altLang="zh-CN" dirty="0"/>
              <a:t>GCN</a:t>
            </a:r>
            <a:r>
              <a:rPr kumimoji="1" lang="zh-CN" altLang="en-US" dirty="0"/>
              <a:t> 感受野小</a:t>
            </a:r>
          </a:p>
        </p:txBody>
      </p:sp>
    </p:spTree>
    <p:extLst>
      <p:ext uri="{BB962C8B-B14F-4D97-AF65-F5344CB8AC3E}">
        <p14:creationId xmlns:p14="http://schemas.microsoft.com/office/powerpoint/2010/main" val="2525645084"/>
      </p:ext>
    </p:extLst>
  </p:cSld>
  <p:clrMapOvr>
    <a:masterClrMapping/>
  </p:clrMapOvr>
</p:sld>
</file>

<file path=ppt/theme/theme1.xml><?xml version="1.0" encoding="utf-8"?>
<a:theme xmlns:a="http://schemas.openxmlformats.org/drawingml/2006/main" name="剪切">
  <a:themeElements>
    <a:clrScheme name="剪切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剪切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剪切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A7A4295-33E3-5343-9612-B66DDE3E0EB1}">
  <we:reference id="wa200002290" version="1.0.0.3" store="zh-CN" storeType="OMEX"/>
  <we:alternateReferences>
    <we:reference id="wa200002290" version="1.0.0.3" store="WA200002290" storeType="OMEX"/>
  </we:alternateReferences>
  <we:properties>
    <we:property name="mathList" value="[{&quot;id&quot;:&quot;1&quot;,&quot;code&quot;:&quot;$F\\left(w*h\\right)\\,=\\,F\\left(w\\right)\\odot F\\left(h\\right)$&quot;,&quot;font&quot;:{&quot;size&quot;:12,&quot;family&quot;:&quot;Arial&quot;,&quot;color&quot;:&quot;black&quot;},&quot;type&quot;:&quot;$&quot;},{&quot;id&quot;:&quot;1&quot;,&quot;code&quot;:&quot;$F\\left(w*h\\right)\\,=\\,F\\left(w\\right)\\odot F\\left(h\\right)$&quot;,&quot;font&quot;:{&quot;size&quot;:12,&quot;family&quot;:&quot;Arial&quot;,&quot;color&quot;:&quot;black&quot;},&quot;type&quot;:&quot;$&quot;},{&quot;id&quot;:&quot;1&quot;,&quot;code&quot;:&quot;$w*h=F^{-1}\\left(F\\left(w\\right)\\,\\odot\\,F\\left(h\\right)\\right)$&quot;,&quot;font&quot;:{&quot;size&quot;:12,&quot;family&quot;:&quot;Arial&quot;,&quot;color&quot;:&quot;black&quot;},&quot;type&quot;:&quot;$&quot;},{&quot;id&quot;:&quot;1&quot;,&quot;code&quot;:&quot;\\begin{gather*}\n{F\\left(w*h\\right)\\,=\\,F\\left(w\\right)\\odot F\\left(h\\right)}\\\\\n{\\implies w*h\\,=\\,F^{-1}\\left(F\\left(w\\right)\\odot F\\left(h\\right)\\right)}\\\\\n{\\,}\t\n\\end{gather*}&quot;,&quot;font&quot;:{&quot;size&quot;:24,&quot;family&quot;:&quot;Arial&quot;,&quot;color&quot;:&quot;black&quot;},&quot;type&quot;:&quot;gather*&quot;}]"/>
    <we:property name="sidebarState" value="&quot;[true,true,false,false]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1290</TotalTime>
  <Words>406</Words>
  <Application>Microsoft Macintosh PowerPoint</Application>
  <PresentationFormat>宽屏</PresentationFormat>
  <Paragraphs>96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6" baseType="lpstr">
      <vt:lpstr>Arial</vt:lpstr>
      <vt:lpstr>Franklin Gothic Book</vt:lpstr>
      <vt:lpstr>Wingdings</vt:lpstr>
      <vt:lpstr>剪切</vt:lpstr>
      <vt:lpstr>Graph neural network-based fault diagnosis: a review</vt:lpstr>
      <vt:lpstr>1. 介绍</vt:lpstr>
      <vt:lpstr>1. 介绍</vt:lpstr>
      <vt:lpstr>2. 数据驱动故障诊断</vt:lpstr>
      <vt:lpstr>3. GNN – GNN定义</vt:lpstr>
      <vt:lpstr>3. GNN – GNN结构</vt:lpstr>
      <vt:lpstr>3. GNN - GCN</vt:lpstr>
      <vt:lpstr>3. GNN – GCN损失函数</vt:lpstr>
      <vt:lpstr>3. GNN – GCN 缺陷</vt:lpstr>
      <vt:lpstr>3. GNN-GAT</vt:lpstr>
      <vt:lpstr>3. GNN-GAT</vt:lpstr>
      <vt:lpstr>Convolution</vt:lpstr>
      <vt:lpstr>Fourier Transform</vt:lpstr>
      <vt:lpstr>Fourier Transform</vt:lpstr>
      <vt:lpstr>Fouirer Transform</vt:lpstr>
      <vt:lpstr>Vanilla Spectral GCN</vt:lpstr>
      <vt:lpstr>ChebNet</vt:lpstr>
      <vt:lpstr>GCN Kipf &amp; Welling (ICLR 2017)  </vt:lpstr>
      <vt:lpstr>GraphSage</vt:lpstr>
      <vt:lpstr>STGCN</vt:lpstr>
      <vt:lpstr>GAE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邢 梦达</dc:creator>
  <cp:lastModifiedBy>邢 梦达</cp:lastModifiedBy>
  <cp:revision>47</cp:revision>
  <dcterms:created xsi:type="dcterms:W3CDTF">2022-04-06T04:25:22Z</dcterms:created>
  <dcterms:modified xsi:type="dcterms:W3CDTF">2022-04-13T10:21:35Z</dcterms:modified>
</cp:coreProperties>
</file>

<file path=docProps/thumbnail.jpeg>
</file>